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EC783-52CE-41A3-9F09-F02416AEAE2B}" type="datetimeFigureOut">
              <a:rPr lang="en-IN" smtClean="0"/>
              <a:t>29-04-2020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0EE0753-852E-4EDA-914F-6CF45AE3C899}" type="slidenum">
              <a:rPr lang="en-IN" smtClean="0"/>
              <a:t>‹#›</a:t>
            </a:fld>
            <a:endParaRPr lang="en-IN"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407739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0EE0753-852E-4EDA-914F-6CF45AE3C899}" type="slidenum">
              <a:rPr lang="en-IN" smtClean="0"/>
              <a:t>‹#›</a:t>
            </a:fld>
            <a:endParaRPr lang="en-IN"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287651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0EE0753-852E-4EDA-914F-6CF45AE3C899}" type="slidenum">
              <a:rPr lang="en-IN" smtClean="0"/>
              <a:t>‹#›</a:t>
            </a:fld>
            <a:endParaRPr lang="en-IN"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5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424796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370419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412461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206876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0EE0753-852E-4EDA-914F-6CF45AE3C899}" type="slidenum">
              <a:rPr lang="en-IN" smtClean="0"/>
              <a:t>‹#›</a:t>
            </a:fld>
            <a:endParaRPr lang="en-IN" dirty="0"/>
          </a:p>
        </p:txBody>
      </p:sp>
    </p:spTree>
    <p:extLst>
      <p:ext uri="{BB962C8B-B14F-4D97-AF65-F5344CB8AC3E}">
        <p14:creationId xmlns:p14="http://schemas.microsoft.com/office/powerpoint/2010/main" val="144308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EC783-52CE-41A3-9F09-F02416AEAE2B}" type="datetimeFigureOut">
              <a:rPr lang="en-IN" smtClean="0"/>
              <a:t>29-04-2020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0EE0753-852E-4EDA-914F-6CF45AE3C899}" type="slidenum">
              <a:rPr lang="en-IN" smtClean="0"/>
              <a:t>‹#›</a:t>
            </a:fld>
            <a:endParaRPr lang="en-IN"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91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DEC783-52CE-41A3-9F09-F02416AEAE2B}" type="datetimeFigureOut">
              <a:rPr lang="en-IN" smtClean="0"/>
              <a:t>29-04-2020</a:t>
            </a:fld>
            <a:endParaRPr lang="en-IN"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0EE0753-852E-4EDA-914F-6CF45AE3C899}" type="slidenum">
              <a:rPr lang="en-IN" smtClean="0"/>
              <a:t>‹#›</a:t>
            </a:fld>
            <a:endParaRPr lang="en-IN"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552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Theories of exchange rate determination</a:t>
            </a:r>
            <a:endParaRPr lang="en-IN" dirty="0"/>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9725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Money supply and price inflation</a:t>
            </a:r>
            <a:endParaRPr lang="en-IN" dirty="0"/>
          </a:p>
        </p:txBody>
      </p:sp>
      <p:pic>
        <p:nvPicPr>
          <p:cNvPr id="4" name="Content Placeholder 3"/>
          <p:cNvPicPr>
            <a:picLocks noGrp="1" noChangeAspect="1"/>
          </p:cNvPicPr>
          <p:nvPr>
            <p:ph idx="1"/>
          </p:nvPr>
        </p:nvPicPr>
        <p:blipFill>
          <a:blip r:embed="rId2"/>
          <a:stretch>
            <a:fillRect/>
          </a:stretch>
        </p:blipFill>
        <p:spPr>
          <a:xfrm>
            <a:off x="1023938" y="2975863"/>
            <a:ext cx="9720262" cy="2642998"/>
          </a:xfrm>
          <a:prstGeom prst="rect">
            <a:avLst/>
          </a:prstGeom>
        </p:spPr>
      </p:pic>
    </p:spTree>
    <p:extLst>
      <p:ext uri="{BB962C8B-B14F-4D97-AF65-F5344CB8AC3E}">
        <p14:creationId xmlns:p14="http://schemas.microsoft.com/office/powerpoint/2010/main" val="378895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Money supply and price inflation</a:t>
            </a:r>
          </a:p>
        </p:txBody>
      </p:sp>
      <p:pic>
        <p:nvPicPr>
          <p:cNvPr id="4" name="Content Placeholder 3"/>
          <p:cNvPicPr>
            <a:picLocks noGrp="1" noChangeAspect="1"/>
          </p:cNvPicPr>
          <p:nvPr>
            <p:ph idx="1"/>
          </p:nvPr>
        </p:nvPicPr>
        <p:blipFill>
          <a:blip r:embed="rId2"/>
          <a:stretch>
            <a:fillRect/>
          </a:stretch>
        </p:blipFill>
        <p:spPr>
          <a:xfrm>
            <a:off x="1023938" y="3658936"/>
            <a:ext cx="9720262" cy="1276852"/>
          </a:xfrm>
          <a:prstGeom prst="rect">
            <a:avLst/>
          </a:prstGeom>
        </p:spPr>
      </p:pic>
    </p:spTree>
    <p:extLst>
      <p:ext uri="{BB962C8B-B14F-4D97-AF65-F5344CB8AC3E}">
        <p14:creationId xmlns:p14="http://schemas.microsoft.com/office/powerpoint/2010/main" val="4579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Evaluation of PPP theory</a:t>
            </a:r>
            <a:endParaRPr lang="en-IN" dirty="0"/>
          </a:p>
        </p:txBody>
      </p:sp>
      <p:sp>
        <p:nvSpPr>
          <p:cNvPr id="3" name="Content Placeholder 2"/>
          <p:cNvSpPr>
            <a:spLocks noGrp="1"/>
          </p:cNvSpPr>
          <p:nvPr>
            <p:ph idx="1"/>
          </p:nvPr>
        </p:nvSpPr>
        <p:spPr/>
        <p:txBody>
          <a:bodyPr/>
          <a:lstStyle/>
          <a:p>
            <a:pPr marL="457200" indent="-457200">
              <a:buAutoNum type="arabicPeriod"/>
            </a:pPr>
            <a:r>
              <a:rPr lang="en-IN" dirty="0" smtClean="0"/>
              <a:t>Empirically, Holds true in long-run but not a strong predictor of short term movements in ER</a:t>
            </a:r>
          </a:p>
          <a:p>
            <a:pPr marL="457200" indent="-457200">
              <a:buAutoNum type="arabicPeriod"/>
            </a:pPr>
            <a:r>
              <a:rPr lang="en-IN" dirty="0" smtClean="0"/>
              <a:t>Better prediction for underdeveloped capital markets but less useful in predicting in case of advanced industrialised nations</a:t>
            </a:r>
          </a:p>
          <a:p>
            <a:pPr marL="457200" indent="-457200">
              <a:buAutoNum type="arabicPeriod"/>
            </a:pPr>
            <a:r>
              <a:rPr lang="en-IN" dirty="0" smtClean="0"/>
              <a:t>Assumes away transportation costs and barriers to trade</a:t>
            </a:r>
          </a:p>
          <a:p>
            <a:pPr marL="457200" indent="-457200">
              <a:buAutoNum type="arabicPeriod"/>
            </a:pPr>
            <a:r>
              <a:rPr lang="en-IN" dirty="0" smtClean="0"/>
              <a:t>The demand is not always identical, differentiation in products is an important factor leading to price discrimination</a:t>
            </a:r>
          </a:p>
          <a:p>
            <a:pPr marL="457200" indent="-457200">
              <a:buAutoNum type="arabicPeriod"/>
            </a:pPr>
            <a:r>
              <a:rPr lang="en-IN" dirty="0" smtClean="0"/>
              <a:t>Governments also intervene in foreign exchange markets</a:t>
            </a:r>
          </a:p>
          <a:p>
            <a:pPr marL="457200" indent="-457200">
              <a:buAutoNum type="arabicPeriod"/>
            </a:pPr>
            <a:r>
              <a:rPr lang="en-IN" dirty="0" smtClean="0"/>
              <a:t>Impact of investor psychology and other factors in price determination weakens PPP</a:t>
            </a:r>
            <a:endParaRPr lang="en-IN" dirty="0"/>
          </a:p>
        </p:txBody>
      </p:sp>
    </p:spTree>
    <p:extLst>
      <p:ext uri="{BB962C8B-B14F-4D97-AF65-F5344CB8AC3E}">
        <p14:creationId xmlns:p14="http://schemas.microsoft.com/office/powerpoint/2010/main" val="296549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Interest rate </a:t>
            </a:r>
            <a:r>
              <a:rPr lang="en-IN" dirty="0" smtClean="0"/>
              <a:t>parity (IRP) theory </a:t>
            </a:r>
            <a:endParaRPr lang="en-IN" dirty="0"/>
          </a:p>
        </p:txBody>
      </p:sp>
      <p:sp>
        <p:nvSpPr>
          <p:cNvPr id="3" name="Content Placeholder 2"/>
          <p:cNvSpPr>
            <a:spLocks noGrp="1"/>
          </p:cNvSpPr>
          <p:nvPr>
            <p:ph idx="1"/>
          </p:nvPr>
        </p:nvSpPr>
        <p:spPr/>
        <p:txBody>
          <a:bodyPr/>
          <a:lstStyle/>
          <a:p>
            <a:r>
              <a:rPr lang="en-IN" dirty="0" smtClean="0"/>
              <a:t>IRP theory is a theory that suggests a strong relationship between interest rates and the movement of currency values</a:t>
            </a:r>
            <a:r>
              <a:rPr lang="en-IN" dirty="0" smtClean="0"/>
              <a:t>.</a:t>
            </a:r>
          </a:p>
          <a:p>
            <a:r>
              <a:rPr lang="en-IN" dirty="0" smtClean="0"/>
              <a:t>It suggests that future exchange rates will be dependent upon the differences in interest rate in two countries.</a:t>
            </a:r>
          </a:p>
          <a:p>
            <a:endParaRPr lang="en-IN" dirty="0" smtClean="0"/>
          </a:p>
        </p:txBody>
      </p:sp>
    </p:spTree>
    <p:extLst>
      <p:ext uri="{BB962C8B-B14F-4D97-AF65-F5344CB8AC3E}">
        <p14:creationId xmlns:p14="http://schemas.microsoft.com/office/powerpoint/2010/main" val="243273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 </a:t>
            </a:r>
          </a:p>
        </p:txBody>
      </p:sp>
      <p:pic>
        <p:nvPicPr>
          <p:cNvPr id="4" name="Content Placeholder 3"/>
          <p:cNvPicPr>
            <a:picLocks noGrp="1" noChangeAspect="1"/>
          </p:cNvPicPr>
          <p:nvPr>
            <p:ph idx="1"/>
          </p:nvPr>
        </p:nvPicPr>
        <p:blipFill>
          <a:blip r:embed="rId2"/>
          <a:stretch>
            <a:fillRect/>
          </a:stretch>
        </p:blipFill>
        <p:spPr>
          <a:xfrm>
            <a:off x="1023938" y="2350777"/>
            <a:ext cx="9720262" cy="3893171"/>
          </a:xfrm>
          <a:prstGeom prst="rect">
            <a:avLst/>
          </a:prstGeom>
        </p:spPr>
      </p:pic>
    </p:spTree>
    <p:extLst>
      <p:ext uri="{BB962C8B-B14F-4D97-AF65-F5344CB8AC3E}">
        <p14:creationId xmlns:p14="http://schemas.microsoft.com/office/powerpoint/2010/main" val="26611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a:t>
            </a:r>
            <a:r>
              <a:rPr lang="en-IN" dirty="0" smtClean="0"/>
              <a:t>theory-example</a:t>
            </a:r>
            <a:endParaRPr lang="en-IN" dirty="0"/>
          </a:p>
        </p:txBody>
      </p:sp>
      <p:pic>
        <p:nvPicPr>
          <p:cNvPr id="5" name="Content Placeholder 4"/>
          <p:cNvPicPr>
            <a:picLocks noGrp="1" noChangeAspect="1"/>
          </p:cNvPicPr>
          <p:nvPr>
            <p:ph idx="1"/>
          </p:nvPr>
        </p:nvPicPr>
        <p:blipFill>
          <a:blip r:embed="rId2"/>
          <a:stretch>
            <a:fillRect/>
          </a:stretch>
        </p:blipFill>
        <p:spPr>
          <a:xfrm>
            <a:off x="1783413" y="2286000"/>
            <a:ext cx="8201312" cy="4022725"/>
          </a:xfrm>
          <a:prstGeom prst="rect">
            <a:avLst/>
          </a:prstGeom>
        </p:spPr>
      </p:pic>
    </p:spTree>
    <p:extLst>
      <p:ext uri="{BB962C8B-B14F-4D97-AF65-F5344CB8AC3E}">
        <p14:creationId xmlns:p14="http://schemas.microsoft.com/office/powerpoint/2010/main" val="201600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theory-example</a:t>
            </a:r>
          </a:p>
        </p:txBody>
      </p:sp>
      <p:pic>
        <p:nvPicPr>
          <p:cNvPr id="4" name="Content Placeholder 3"/>
          <p:cNvPicPr>
            <a:picLocks noGrp="1" noChangeAspect="1"/>
          </p:cNvPicPr>
          <p:nvPr>
            <p:ph idx="1"/>
          </p:nvPr>
        </p:nvPicPr>
        <p:blipFill>
          <a:blip r:embed="rId2"/>
          <a:stretch>
            <a:fillRect/>
          </a:stretch>
        </p:blipFill>
        <p:spPr>
          <a:xfrm>
            <a:off x="808382" y="2286000"/>
            <a:ext cx="8322365" cy="4022725"/>
          </a:xfrm>
          <a:prstGeom prst="rect">
            <a:avLst/>
          </a:prstGeom>
        </p:spPr>
      </p:pic>
    </p:spTree>
    <p:extLst>
      <p:ext uri="{BB962C8B-B14F-4D97-AF65-F5344CB8AC3E}">
        <p14:creationId xmlns:p14="http://schemas.microsoft.com/office/powerpoint/2010/main" val="78276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theory-example</a:t>
            </a:r>
          </a:p>
        </p:txBody>
      </p:sp>
      <p:pic>
        <p:nvPicPr>
          <p:cNvPr id="4" name="Content Placeholder 3"/>
          <p:cNvPicPr>
            <a:picLocks noGrp="1" noChangeAspect="1"/>
          </p:cNvPicPr>
          <p:nvPr>
            <p:ph idx="1"/>
          </p:nvPr>
        </p:nvPicPr>
        <p:blipFill>
          <a:blip r:embed="rId2"/>
          <a:stretch>
            <a:fillRect/>
          </a:stretch>
        </p:blipFill>
        <p:spPr>
          <a:xfrm>
            <a:off x="1464571" y="2286000"/>
            <a:ext cx="8838995" cy="4022725"/>
          </a:xfrm>
          <a:prstGeom prst="rect">
            <a:avLst/>
          </a:prstGeom>
        </p:spPr>
      </p:pic>
    </p:spTree>
    <p:extLst>
      <p:ext uri="{BB962C8B-B14F-4D97-AF65-F5344CB8AC3E}">
        <p14:creationId xmlns:p14="http://schemas.microsoft.com/office/powerpoint/2010/main" val="365848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 </a:t>
            </a:r>
          </a:p>
        </p:txBody>
      </p:sp>
      <p:pic>
        <p:nvPicPr>
          <p:cNvPr id="4" name="Content Placeholder 3"/>
          <p:cNvPicPr>
            <a:picLocks noGrp="1" noChangeAspect="1"/>
          </p:cNvPicPr>
          <p:nvPr>
            <p:ph idx="1"/>
          </p:nvPr>
        </p:nvPicPr>
        <p:blipFill>
          <a:blip r:embed="rId2"/>
          <a:stretch>
            <a:fillRect/>
          </a:stretch>
        </p:blipFill>
        <p:spPr>
          <a:xfrm>
            <a:off x="1023938" y="3392551"/>
            <a:ext cx="9720262" cy="1809623"/>
          </a:xfrm>
          <a:prstGeom prst="rect">
            <a:avLst/>
          </a:prstGeom>
        </p:spPr>
      </p:pic>
    </p:spTree>
    <p:extLst>
      <p:ext uri="{BB962C8B-B14F-4D97-AF65-F5344CB8AC3E}">
        <p14:creationId xmlns:p14="http://schemas.microsoft.com/office/powerpoint/2010/main" val="373667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a:t>
            </a:r>
            <a:r>
              <a:rPr lang="en-IN" dirty="0" smtClean="0"/>
              <a:t>theory-implications</a:t>
            </a:r>
            <a:endParaRPr lang="en-IN" dirty="0"/>
          </a:p>
        </p:txBody>
      </p:sp>
      <p:pic>
        <p:nvPicPr>
          <p:cNvPr id="4" name="Content Placeholder 3"/>
          <p:cNvPicPr>
            <a:picLocks noGrp="1" noChangeAspect="1"/>
          </p:cNvPicPr>
          <p:nvPr>
            <p:ph idx="1"/>
          </p:nvPr>
        </p:nvPicPr>
        <p:blipFill>
          <a:blip r:embed="rId2"/>
          <a:stretch>
            <a:fillRect/>
          </a:stretch>
        </p:blipFill>
        <p:spPr>
          <a:xfrm>
            <a:off x="567462" y="3897973"/>
            <a:ext cx="9720262" cy="3502220"/>
          </a:xfrm>
          <a:prstGeom prst="rect">
            <a:avLst/>
          </a:prstGeom>
        </p:spPr>
      </p:pic>
      <p:pic>
        <p:nvPicPr>
          <p:cNvPr id="5" name="Picture 4"/>
          <p:cNvPicPr>
            <a:picLocks noChangeAspect="1"/>
          </p:cNvPicPr>
          <p:nvPr/>
        </p:nvPicPr>
        <p:blipFill>
          <a:blip r:embed="rId3"/>
          <a:stretch>
            <a:fillRect/>
          </a:stretch>
        </p:blipFill>
        <p:spPr>
          <a:xfrm>
            <a:off x="567462" y="1799121"/>
            <a:ext cx="9671188" cy="2152650"/>
          </a:xfrm>
          <a:prstGeom prst="rect">
            <a:avLst/>
          </a:prstGeom>
        </p:spPr>
      </p:pic>
    </p:spTree>
    <p:extLst>
      <p:ext uri="{BB962C8B-B14F-4D97-AF65-F5344CB8AC3E}">
        <p14:creationId xmlns:p14="http://schemas.microsoft.com/office/powerpoint/2010/main" val="186505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lstStyle/>
          <a:p>
            <a:r>
              <a:rPr lang="en-IN" dirty="0" smtClean="0"/>
              <a:t>At the most basic level, exchange rates are determined by demand and supply of one currency relative to the demand and supply of another.</a:t>
            </a:r>
          </a:p>
          <a:p>
            <a:r>
              <a:rPr lang="en-IN" dirty="0" smtClean="0"/>
              <a:t>However differences in relative demand and supply explain the determination of exchange rates, they do it only in a superficial sense.</a:t>
            </a:r>
          </a:p>
          <a:p>
            <a:endParaRPr lang="en-IN" dirty="0"/>
          </a:p>
        </p:txBody>
      </p:sp>
      <p:pic>
        <p:nvPicPr>
          <p:cNvPr id="4" name="Picture 3"/>
          <p:cNvPicPr>
            <a:picLocks noChangeAspect="1"/>
          </p:cNvPicPr>
          <p:nvPr/>
        </p:nvPicPr>
        <p:blipFill>
          <a:blip r:embed="rId2"/>
          <a:stretch>
            <a:fillRect/>
          </a:stretch>
        </p:blipFill>
        <p:spPr>
          <a:xfrm>
            <a:off x="672341" y="3975032"/>
            <a:ext cx="9969156" cy="2439020"/>
          </a:xfrm>
          <a:prstGeom prst="rect">
            <a:avLst/>
          </a:prstGeom>
        </p:spPr>
      </p:pic>
    </p:spTree>
    <p:extLst>
      <p:ext uri="{BB962C8B-B14F-4D97-AF65-F5344CB8AC3E}">
        <p14:creationId xmlns:p14="http://schemas.microsoft.com/office/powerpoint/2010/main" val="392483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theory-implications</a:t>
            </a:r>
          </a:p>
        </p:txBody>
      </p:sp>
      <p:pic>
        <p:nvPicPr>
          <p:cNvPr id="5" name="Content Placeholder 4"/>
          <p:cNvPicPr>
            <a:picLocks noGrp="1" noChangeAspect="1"/>
          </p:cNvPicPr>
          <p:nvPr>
            <p:ph idx="1"/>
          </p:nvPr>
        </p:nvPicPr>
        <p:blipFill>
          <a:blip r:embed="rId2"/>
          <a:stretch>
            <a:fillRect/>
          </a:stretch>
        </p:blipFill>
        <p:spPr>
          <a:xfrm>
            <a:off x="1101594" y="2286000"/>
            <a:ext cx="9564950" cy="4022725"/>
          </a:xfrm>
          <a:prstGeom prst="rect">
            <a:avLst/>
          </a:prstGeom>
        </p:spPr>
      </p:pic>
    </p:spTree>
    <p:extLst>
      <p:ext uri="{BB962C8B-B14F-4D97-AF65-F5344CB8AC3E}">
        <p14:creationId xmlns:p14="http://schemas.microsoft.com/office/powerpoint/2010/main" val="165022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Interest rate parity (IRP) theory-implications</a:t>
            </a:r>
          </a:p>
        </p:txBody>
      </p:sp>
      <p:pic>
        <p:nvPicPr>
          <p:cNvPr id="4" name="Content Placeholder 3"/>
          <p:cNvPicPr>
            <a:picLocks noGrp="1" noChangeAspect="1"/>
          </p:cNvPicPr>
          <p:nvPr>
            <p:ph idx="1"/>
          </p:nvPr>
        </p:nvPicPr>
        <p:blipFill>
          <a:blip r:embed="rId2"/>
          <a:stretch>
            <a:fillRect/>
          </a:stretch>
        </p:blipFill>
        <p:spPr>
          <a:xfrm>
            <a:off x="1023938" y="3196871"/>
            <a:ext cx="9720262" cy="2200983"/>
          </a:xfrm>
          <a:prstGeom prst="rect">
            <a:avLst/>
          </a:prstGeom>
        </p:spPr>
      </p:pic>
    </p:spTree>
    <p:extLst>
      <p:ext uri="{BB962C8B-B14F-4D97-AF65-F5344CB8AC3E}">
        <p14:creationId xmlns:p14="http://schemas.microsoft.com/office/powerpoint/2010/main" val="366052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Fischer effect</a:t>
            </a:r>
            <a:endParaRPr lang="en-IN" dirty="0"/>
          </a:p>
        </p:txBody>
      </p:sp>
      <p:pic>
        <p:nvPicPr>
          <p:cNvPr id="4" name="Content Placeholder 3"/>
          <p:cNvPicPr>
            <a:picLocks noGrp="1" noChangeAspect="1"/>
          </p:cNvPicPr>
          <p:nvPr>
            <p:ph idx="1"/>
          </p:nvPr>
        </p:nvPicPr>
        <p:blipFill>
          <a:blip r:embed="rId2"/>
          <a:stretch>
            <a:fillRect/>
          </a:stretch>
        </p:blipFill>
        <p:spPr>
          <a:xfrm>
            <a:off x="1023938" y="2680313"/>
            <a:ext cx="9720262" cy="3234098"/>
          </a:xfrm>
          <a:prstGeom prst="rect">
            <a:avLst/>
          </a:prstGeom>
        </p:spPr>
      </p:pic>
    </p:spTree>
    <p:extLst>
      <p:ext uri="{BB962C8B-B14F-4D97-AF65-F5344CB8AC3E}">
        <p14:creationId xmlns:p14="http://schemas.microsoft.com/office/powerpoint/2010/main" val="103979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Fischer effect</a:t>
            </a:r>
          </a:p>
        </p:txBody>
      </p:sp>
      <p:pic>
        <p:nvPicPr>
          <p:cNvPr id="4" name="Content Placeholder 3"/>
          <p:cNvPicPr>
            <a:picLocks noGrp="1" noChangeAspect="1"/>
          </p:cNvPicPr>
          <p:nvPr>
            <p:ph idx="1"/>
          </p:nvPr>
        </p:nvPicPr>
        <p:blipFill>
          <a:blip r:embed="rId2"/>
          <a:stretch>
            <a:fillRect/>
          </a:stretch>
        </p:blipFill>
        <p:spPr>
          <a:xfrm>
            <a:off x="1023938" y="2551401"/>
            <a:ext cx="9720262" cy="3491923"/>
          </a:xfrm>
          <a:prstGeom prst="rect">
            <a:avLst/>
          </a:prstGeom>
        </p:spPr>
      </p:pic>
    </p:spTree>
    <p:extLst>
      <p:ext uri="{BB962C8B-B14F-4D97-AF65-F5344CB8AC3E}">
        <p14:creationId xmlns:p14="http://schemas.microsoft.com/office/powerpoint/2010/main" val="24422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Fischer effect</a:t>
            </a:r>
          </a:p>
        </p:txBody>
      </p:sp>
      <p:pic>
        <p:nvPicPr>
          <p:cNvPr id="4" name="Content Placeholder 3"/>
          <p:cNvPicPr>
            <a:picLocks noGrp="1" noChangeAspect="1"/>
          </p:cNvPicPr>
          <p:nvPr>
            <p:ph idx="1"/>
          </p:nvPr>
        </p:nvPicPr>
        <p:blipFill>
          <a:blip r:embed="rId2"/>
          <a:stretch>
            <a:fillRect/>
          </a:stretch>
        </p:blipFill>
        <p:spPr>
          <a:xfrm>
            <a:off x="1023938" y="2872211"/>
            <a:ext cx="9720262" cy="2850302"/>
          </a:xfrm>
          <a:prstGeom prst="rect">
            <a:avLst/>
          </a:prstGeom>
        </p:spPr>
      </p:pic>
    </p:spTree>
    <p:extLst>
      <p:ext uri="{BB962C8B-B14F-4D97-AF65-F5344CB8AC3E}">
        <p14:creationId xmlns:p14="http://schemas.microsoft.com/office/powerpoint/2010/main" val="101174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Fischer effect</a:t>
            </a:r>
          </a:p>
        </p:txBody>
      </p:sp>
      <p:pic>
        <p:nvPicPr>
          <p:cNvPr id="4" name="Content Placeholder 3"/>
          <p:cNvPicPr>
            <a:picLocks noGrp="1" noChangeAspect="1"/>
          </p:cNvPicPr>
          <p:nvPr>
            <p:ph idx="1"/>
          </p:nvPr>
        </p:nvPicPr>
        <p:blipFill>
          <a:blip r:embed="rId2"/>
          <a:stretch>
            <a:fillRect/>
          </a:stretch>
        </p:blipFill>
        <p:spPr>
          <a:xfrm>
            <a:off x="1023938" y="3332517"/>
            <a:ext cx="9720262" cy="1929691"/>
          </a:xfrm>
          <a:prstGeom prst="rect">
            <a:avLst/>
          </a:prstGeom>
        </p:spPr>
      </p:pic>
    </p:spTree>
    <p:extLst>
      <p:ext uri="{BB962C8B-B14F-4D97-AF65-F5344CB8AC3E}">
        <p14:creationId xmlns:p14="http://schemas.microsoft.com/office/powerpoint/2010/main" val="25574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Fischer effect</a:t>
            </a:r>
          </a:p>
        </p:txBody>
      </p:sp>
      <p:pic>
        <p:nvPicPr>
          <p:cNvPr id="4" name="Content Placeholder 3"/>
          <p:cNvPicPr>
            <a:picLocks noGrp="1" noChangeAspect="1"/>
          </p:cNvPicPr>
          <p:nvPr>
            <p:ph idx="1"/>
          </p:nvPr>
        </p:nvPicPr>
        <p:blipFill>
          <a:blip r:embed="rId2"/>
          <a:stretch>
            <a:fillRect/>
          </a:stretch>
        </p:blipFill>
        <p:spPr>
          <a:xfrm>
            <a:off x="1023938" y="3567453"/>
            <a:ext cx="9720262" cy="1459819"/>
          </a:xfrm>
          <a:prstGeom prst="rect">
            <a:avLst/>
          </a:prstGeom>
        </p:spPr>
      </p:pic>
    </p:spTree>
    <p:extLst>
      <p:ext uri="{BB962C8B-B14F-4D97-AF65-F5344CB8AC3E}">
        <p14:creationId xmlns:p14="http://schemas.microsoft.com/office/powerpoint/2010/main" val="316065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Investor Psychology and bandwagon effect</a:t>
            </a:r>
            <a:endParaRPr lang="en-IN" dirty="0"/>
          </a:p>
        </p:txBody>
      </p:sp>
      <p:pic>
        <p:nvPicPr>
          <p:cNvPr id="4" name="Content Placeholder 3"/>
          <p:cNvPicPr>
            <a:picLocks noGrp="1" noChangeAspect="1"/>
          </p:cNvPicPr>
          <p:nvPr>
            <p:ph idx="1"/>
          </p:nvPr>
        </p:nvPicPr>
        <p:blipFill>
          <a:blip r:embed="rId2"/>
          <a:stretch>
            <a:fillRect/>
          </a:stretch>
        </p:blipFill>
        <p:spPr>
          <a:xfrm>
            <a:off x="1023938" y="2790135"/>
            <a:ext cx="9720262" cy="3014454"/>
          </a:xfrm>
          <a:prstGeom prst="rect">
            <a:avLst/>
          </a:prstGeom>
        </p:spPr>
      </p:pic>
    </p:spTree>
    <p:extLst>
      <p:ext uri="{BB962C8B-B14F-4D97-AF65-F5344CB8AC3E}">
        <p14:creationId xmlns:p14="http://schemas.microsoft.com/office/powerpoint/2010/main" val="57322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pic>
        <p:nvPicPr>
          <p:cNvPr id="4" name="Content Placeholder 3"/>
          <p:cNvPicPr>
            <a:picLocks noGrp="1" noChangeAspect="1"/>
          </p:cNvPicPr>
          <p:nvPr>
            <p:ph idx="1"/>
          </p:nvPr>
        </p:nvPicPr>
        <p:blipFill>
          <a:blip r:embed="rId2"/>
          <a:stretch>
            <a:fillRect/>
          </a:stretch>
        </p:blipFill>
        <p:spPr>
          <a:xfrm>
            <a:off x="1023938" y="2928730"/>
            <a:ext cx="9720262" cy="2570922"/>
          </a:xfrm>
          <a:prstGeom prst="rect">
            <a:avLst/>
          </a:prstGeom>
        </p:spPr>
      </p:pic>
    </p:spTree>
    <p:extLst>
      <p:ext uri="{BB962C8B-B14F-4D97-AF65-F5344CB8AC3E}">
        <p14:creationId xmlns:p14="http://schemas.microsoft.com/office/powerpoint/2010/main" val="299733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Prices and exchange rates</a:t>
            </a:r>
            <a:endParaRPr lang="en-IN" dirty="0"/>
          </a:p>
        </p:txBody>
      </p:sp>
      <p:pic>
        <p:nvPicPr>
          <p:cNvPr id="4" name="Content Placeholder 3"/>
          <p:cNvPicPr>
            <a:picLocks noGrp="1" noChangeAspect="1"/>
          </p:cNvPicPr>
          <p:nvPr>
            <p:ph idx="1"/>
          </p:nvPr>
        </p:nvPicPr>
        <p:blipFill>
          <a:blip r:embed="rId2"/>
          <a:stretch>
            <a:fillRect/>
          </a:stretch>
        </p:blipFill>
        <p:spPr>
          <a:xfrm>
            <a:off x="1295787" y="2638437"/>
            <a:ext cx="9720262" cy="2161107"/>
          </a:xfrm>
          <a:prstGeom prst="rect">
            <a:avLst/>
          </a:prstGeom>
        </p:spPr>
      </p:pic>
    </p:spTree>
    <p:extLst>
      <p:ext uri="{BB962C8B-B14F-4D97-AF65-F5344CB8AC3E}">
        <p14:creationId xmlns:p14="http://schemas.microsoft.com/office/powerpoint/2010/main" val="1199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Law of one price</a:t>
            </a:r>
            <a:endParaRPr lang="en-IN" dirty="0"/>
          </a:p>
        </p:txBody>
      </p:sp>
      <p:sp>
        <p:nvSpPr>
          <p:cNvPr id="3" name="Content Placeholder 2"/>
          <p:cNvSpPr>
            <a:spLocks noGrp="1"/>
          </p:cNvSpPr>
          <p:nvPr>
            <p:ph idx="1"/>
          </p:nvPr>
        </p:nvSpPr>
        <p:spPr/>
        <p:txBody>
          <a:bodyPr/>
          <a:lstStyle/>
          <a:p>
            <a:r>
              <a:rPr lang="en-IN" dirty="0" smtClean="0"/>
              <a:t>The law of one price states that in competitive markets free of transportation costs and barriers to trade, identical products sold in different countries must sell for the same price when their price is expressed in terms of the same currency.</a:t>
            </a:r>
          </a:p>
          <a:p>
            <a:r>
              <a:rPr lang="en-IN" dirty="0" smtClean="0"/>
              <a:t>For example: 1£=$2</a:t>
            </a:r>
          </a:p>
          <a:p>
            <a:r>
              <a:rPr lang="en-IN" dirty="0" smtClean="0"/>
              <a:t>A jacket that retails for $80 in New York should sell for £40 in London.</a:t>
            </a:r>
          </a:p>
          <a:p>
            <a:r>
              <a:rPr lang="en-IN" dirty="0" smtClean="0"/>
              <a:t>Consider what would happen if the jacket is selling for £30 in London (which should be then in this case according to the ER be selling at $60 in New York, but this does not happen)</a:t>
            </a:r>
          </a:p>
          <a:p>
            <a:r>
              <a:rPr lang="en-IN" dirty="0" smtClean="0"/>
              <a:t>ARBITRAGE!!!</a:t>
            </a:r>
          </a:p>
        </p:txBody>
      </p:sp>
    </p:spTree>
    <p:extLst>
      <p:ext uri="{BB962C8B-B14F-4D97-AF65-F5344CB8AC3E}">
        <p14:creationId xmlns:p14="http://schemas.microsoft.com/office/powerpoint/2010/main" val="350217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Purchasing power parity (PPP)-absolute</a:t>
            </a:r>
            <a:endParaRPr lang="en-IN" dirty="0"/>
          </a:p>
        </p:txBody>
      </p:sp>
      <p:sp>
        <p:nvSpPr>
          <p:cNvPr id="3" name="Content Placeholder 2"/>
          <p:cNvSpPr>
            <a:spLocks noGrp="1"/>
          </p:cNvSpPr>
          <p:nvPr>
            <p:ph idx="1"/>
          </p:nvPr>
        </p:nvSpPr>
        <p:spPr/>
        <p:txBody>
          <a:bodyPr/>
          <a:lstStyle/>
          <a:p>
            <a:r>
              <a:rPr lang="en-IN" dirty="0" smtClean="0"/>
              <a:t>If the law of one price were true for all goods and services, the PPP exchange rate could be found from any individual set of prices.</a:t>
            </a:r>
          </a:p>
          <a:p>
            <a:r>
              <a:rPr lang="en-IN" dirty="0" smtClean="0"/>
              <a:t>By comparing the prices of identical products in different currencies, it would be possible to determine the real or PPP exchange rate that would exist if markets were efficient.</a:t>
            </a:r>
          </a:p>
          <a:p>
            <a:endParaRPr lang="en-IN" dirty="0"/>
          </a:p>
        </p:txBody>
      </p:sp>
      <p:pic>
        <p:nvPicPr>
          <p:cNvPr id="4" name="Picture 3"/>
          <p:cNvPicPr>
            <a:picLocks noChangeAspect="1"/>
          </p:cNvPicPr>
          <p:nvPr/>
        </p:nvPicPr>
        <p:blipFill>
          <a:blip r:embed="rId2"/>
          <a:stretch>
            <a:fillRect/>
          </a:stretch>
        </p:blipFill>
        <p:spPr>
          <a:xfrm>
            <a:off x="922476" y="4051935"/>
            <a:ext cx="10201275" cy="2257425"/>
          </a:xfrm>
          <a:prstGeom prst="rect">
            <a:avLst/>
          </a:prstGeom>
        </p:spPr>
      </p:pic>
    </p:spTree>
    <p:extLst>
      <p:ext uri="{BB962C8B-B14F-4D97-AF65-F5344CB8AC3E}">
        <p14:creationId xmlns:p14="http://schemas.microsoft.com/office/powerpoint/2010/main" val="368261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Ppp</a:t>
            </a:r>
            <a:r>
              <a:rPr lang="en-IN" dirty="0" smtClean="0"/>
              <a:t>-example</a:t>
            </a:r>
            <a:endParaRPr lang="en-IN" dirty="0"/>
          </a:p>
        </p:txBody>
      </p:sp>
      <p:pic>
        <p:nvPicPr>
          <p:cNvPr id="4" name="Content Placeholder 3"/>
          <p:cNvPicPr>
            <a:picLocks noGrp="1" noChangeAspect="1"/>
          </p:cNvPicPr>
          <p:nvPr>
            <p:ph idx="1"/>
          </p:nvPr>
        </p:nvPicPr>
        <p:blipFill>
          <a:blip r:embed="rId2"/>
          <a:stretch>
            <a:fillRect/>
          </a:stretch>
        </p:blipFill>
        <p:spPr>
          <a:xfrm>
            <a:off x="1782417" y="2765493"/>
            <a:ext cx="6816277" cy="1314450"/>
          </a:xfrm>
          <a:prstGeom prst="rect">
            <a:avLst/>
          </a:prstGeom>
        </p:spPr>
      </p:pic>
    </p:spTree>
    <p:extLst>
      <p:ext uri="{BB962C8B-B14F-4D97-AF65-F5344CB8AC3E}">
        <p14:creationId xmlns:p14="http://schemas.microsoft.com/office/powerpoint/2010/main" val="67300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Purchasing power parity (PPP</a:t>
            </a:r>
            <a:r>
              <a:rPr lang="en-IN" dirty="0" smtClean="0"/>
              <a:t>)-relative</a:t>
            </a:r>
            <a:endParaRPr lang="en-IN" dirty="0"/>
          </a:p>
        </p:txBody>
      </p:sp>
      <p:pic>
        <p:nvPicPr>
          <p:cNvPr id="4" name="Content Placeholder 3"/>
          <p:cNvPicPr>
            <a:picLocks noGrp="1" noChangeAspect="1"/>
          </p:cNvPicPr>
          <p:nvPr>
            <p:ph idx="1"/>
          </p:nvPr>
        </p:nvPicPr>
        <p:blipFill>
          <a:blip r:embed="rId2"/>
          <a:stretch>
            <a:fillRect/>
          </a:stretch>
        </p:blipFill>
        <p:spPr>
          <a:xfrm>
            <a:off x="669235" y="2286000"/>
            <a:ext cx="9953314" cy="4022725"/>
          </a:xfrm>
          <a:prstGeom prst="rect">
            <a:avLst/>
          </a:prstGeom>
        </p:spPr>
      </p:pic>
    </p:spTree>
    <p:extLst>
      <p:ext uri="{BB962C8B-B14F-4D97-AF65-F5344CB8AC3E}">
        <p14:creationId xmlns:p14="http://schemas.microsoft.com/office/powerpoint/2010/main" val="20686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Purchasing power parity (PPP)-relative</a:t>
            </a:r>
          </a:p>
        </p:txBody>
      </p:sp>
      <p:sp>
        <p:nvSpPr>
          <p:cNvPr id="3" name="Content Placeholder 2"/>
          <p:cNvSpPr>
            <a:spLocks noGrp="1"/>
          </p:cNvSpPr>
          <p:nvPr>
            <p:ph idx="1"/>
          </p:nvPr>
        </p:nvSpPr>
        <p:spPr/>
        <p:txBody>
          <a:bodyPr/>
          <a:lstStyle/>
          <a:p>
            <a:r>
              <a:rPr lang="en-IN" dirty="0" smtClean="0"/>
              <a:t>Thus, PPP theory predicts that </a:t>
            </a:r>
            <a:r>
              <a:rPr lang="en-IN" dirty="0" smtClean="0"/>
              <a:t>exchange rates are determined </a:t>
            </a:r>
            <a:r>
              <a:rPr lang="en-IN" dirty="0" smtClean="0"/>
              <a:t>by relative prices and that changes in relative prices will result in a change in exchange rates.</a:t>
            </a:r>
            <a:endParaRPr lang="en-IN" dirty="0"/>
          </a:p>
        </p:txBody>
      </p:sp>
    </p:spTree>
    <p:extLst>
      <p:ext uri="{BB962C8B-B14F-4D97-AF65-F5344CB8AC3E}">
        <p14:creationId xmlns:p14="http://schemas.microsoft.com/office/powerpoint/2010/main" val="10402728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162</TotalTime>
  <Words>493</Words>
  <Application>Microsoft Office PowerPoint</Application>
  <PresentationFormat>Widescreen</PresentationFormat>
  <Paragraphs>45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Tw Cen MT</vt:lpstr>
      <vt:lpstr>Tw Cen MT Condensed</vt:lpstr>
      <vt:lpstr>Wingdings 3</vt:lpstr>
      <vt:lpstr>Integral</vt:lpstr>
      <vt:lpstr>Theories of exchange rate determination</vt:lpstr>
      <vt:lpstr>introduction</vt:lpstr>
      <vt:lpstr>introduction</vt:lpstr>
      <vt:lpstr>Prices and exchange rates</vt:lpstr>
      <vt:lpstr>Law of one price</vt:lpstr>
      <vt:lpstr>Purchasing power parity (PPP)-absolute</vt:lpstr>
      <vt:lpstr>Ppp-example</vt:lpstr>
      <vt:lpstr>Purchasing power parity (PPP)-relative</vt:lpstr>
      <vt:lpstr>Purchasing power parity (PPP)-relative</vt:lpstr>
      <vt:lpstr>Money supply and price inflation</vt:lpstr>
      <vt:lpstr>Money supply and price inflation</vt:lpstr>
      <vt:lpstr>Evaluation of PPP theory</vt:lpstr>
      <vt:lpstr>Interest rate parity (IRP) theory </vt:lpstr>
      <vt:lpstr>Interest rate parity (IRP) theory </vt:lpstr>
      <vt:lpstr>Interest rate parity (IRP) theory-example</vt:lpstr>
      <vt:lpstr>Interest rate parity (IRP) theory-example</vt:lpstr>
      <vt:lpstr>Interest rate parity (IRP) theory-example</vt:lpstr>
      <vt:lpstr>Interest rate parity (IRP) theory </vt:lpstr>
      <vt:lpstr>Interest rate parity (IRP) theory-implications</vt:lpstr>
      <vt:lpstr>Interest rate parity (IRP) theory-implications</vt:lpstr>
      <vt:lpstr>Interest rate parity (IRP) theory-implications</vt:lpstr>
      <vt:lpstr>Fischer effect</vt:lpstr>
      <vt:lpstr>Fischer effect</vt:lpstr>
      <vt:lpstr>Fischer effect</vt:lpstr>
      <vt:lpstr>Fischer effect</vt:lpstr>
      <vt:lpstr>Fischer effect</vt:lpstr>
      <vt:lpstr>Investor Psychology and bandwagon effect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exchange rate determination</dc:title>
  <dc:creator>Microsoft account</dc:creator>
  <cp:lastModifiedBy>Microsoft account</cp:lastModifiedBy>
  <cp:revision>14</cp:revision>
  <dcterms:created xsi:type="dcterms:W3CDTF">2020-04-27T18:51:52Z</dcterms:created>
  <dcterms:modified xsi:type="dcterms:W3CDTF">2020-04-29T19:41:35Z</dcterms:modified>
</cp:coreProperties>
</file>